
<file path=[Content_Types].xml><?xml version="1.0" encoding="utf-8"?>
<Types xmlns="http://schemas.openxmlformats.org/package/2006/content-types"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+xml" PartName="/ppt/slides/slide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tableStyles+xml" PartName="/ppt/tableStyle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package.core-properties+xml" PartName="/docProps/core.xml"/>
</Types>
</file>

<file path=_rels/.rels><?xml version="1.0" encoding="UTF-8" standalone="yes"?><Relationships xmlns="http://schemas.openxmlformats.org/package/2006/relationships"><Relationship Id="rId3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1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5"/>
  </p:sldMasterIdLst>
  <p:sldIdLst>
    <p:sldId id="256" r:id="rId6"/>
  </p:sldIdLst>
  <p:sldSz cx="32399288" cy="43200638"/>
  <p:notesSz cx="6858000" cy="9144000"/>
  <p:defaultTextStyle>
    <a:defPPr>
      <a:defRPr altLang="pt-BR" lang="pt-B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d="100" n="10"/>
          <a:sy d="100" n="10"/>
        </p:scale>
        <p:origin x="2436" y="198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2008" cy="72008"/>
</p:viewPr>
</file>

<file path=ppt/_rels/presentation.xml.rels><?xml version="1.0" encoding="UTF-8" standalone="yes"?><Relationships xmlns="http://schemas.openxmlformats.org/package/2006/relationships"><Relationship Id="rId6" Target="slides/slide1.xml" Type="http://schemas.openxmlformats.org/officeDocument/2006/relationships/slide"/><Relationship Id="rId5" Target="slideMasters/slideMaster1.xml" Type="http://schemas.openxmlformats.org/officeDocument/2006/relationships/slideMaster"/><Relationship Id="rId4" Target="tableStyles.xml" Type="http://schemas.openxmlformats.org/officeDocument/2006/relationships/tableStyles"/><Relationship Id="rId3" Target="presProps.xml" Type="http://schemas.openxmlformats.org/officeDocument/2006/relationships/presProps"/><Relationship Id="rId2" Target="viewProps.xml" Type="http://schemas.openxmlformats.org/officeDocument/2006/relationships/viewProps"/><Relationship Id="rId1" Target="theme/theme1.xml" Type="http://schemas.openxmlformats.org/officeDocument/2006/relationships/theme"/></Relationships>
</file>

<file path=ppt/slideLayouts/_rels/slideLayout1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2915892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2915892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16560720" y="2319624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938880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11478240" y="10108800"/>
            <a:ext cx="938880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21336840" y="10108800"/>
            <a:ext cx="938880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21336840" y="23196240"/>
            <a:ext cx="938880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11478240" y="23196240"/>
            <a:ext cx="938880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938880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pPr algn="ctr"/>
            <a:endParaRPr altLang="pt-BR" b="0" lang="pt-BR" spc="-1" strike="noStrike" sz="3200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2505600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2505600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2430000" y="7070040"/>
            <a:ext cx="27538920" cy="697165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pPr algn="ctr"/>
            <a:endParaRPr altLang="pt-BR" b="0" lang="pt-BR" spc="-1" strike="noStrike" sz="3200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2505600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2505600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16560720" y="2319624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ctr" bIns="0" lIns="0" numCol="1" rIns="0" tIns="0"/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29158920" cy="11951640"/>
          </a:xfrm>
          <a:prstGeom prst="rect">
            <a:avLst/>
          </a:prstGeom>
        </p:spPr>
        <p:txBody>
          <a:bodyPr bIns="0" lIns="0" numCol="1" rIns="0" tIns="0">
            <a:normAutofit/>
          </a:bodyPr>
          <a:lstStyle/>
          <a:p>
            <a:endParaRPr altLang="pt-BR" b="0" lang="pt-BR" spc="-1" strike="noStrike" sz="14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3" Target="../slideLayouts/slideLayout12.xml" Type="http://schemas.openxmlformats.org/officeDocument/2006/relationships/slideLayout"/><Relationship Id="rId12" Target="../slideLayouts/slideLayout11.xml" Type="http://schemas.openxmlformats.org/officeDocument/2006/relationships/slideLayout"/><Relationship Id="rId11" Target="../slideLayouts/slideLayout10.xml" Type="http://schemas.openxmlformats.org/officeDocument/2006/relationships/slideLayout"/><Relationship Id="rId9" Target="../slideLayouts/slideLayout8.xml" Type="http://schemas.openxmlformats.org/officeDocument/2006/relationships/slideLayout"/><Relationship Id="rId10" Target="../slideLayouts/slideLayout9.xml" Type="http://schemas.openxmlformats.org/officeDocument/2006/relationships/slideLayout"/><Relationship Id="rId8" Target="../slideLayouts/slideLayout7.xml" Type="http://schemas.openxmlformats.org/officeDocument/2006/relationships/slideLayout"/><Relationship Id="rId7" Target="../slideLayouts/slideLayout6.xml" Type="http://schemas.openxmlformats.org/officeDocument/2006/relationships/slideLayout"/><Relationship Id="rId6" Target="../slideLayouts/slideLayout5.xml" Type="http://schemas.openxmlformats.org/officeDocument/2006/relationships/slideLayout"/><Relationship Id="rId5" Target="../slideLayouts/slideLayout4.xml" Type="http://schemas.openxmlformats.org/officeDocument/2006/relationships/slideLayout"/><Relationship Id="rId4" Target="../slideLayouts/slideLayout3.xml" Type="http://schemas.openxmlformats.org/officeDocument/2006/relationships/slideLayout"/><Relationship Id="rId3" Target="../slideLayouts/slideLayout2.xml" Type="http://schemas.openxmlformats.org/officeDocument/2006/relationships/slideLayout"/><Relationship Id="rId2" Target="../slideLayouts/slideLayout1.xml" Type="http://schemas.openxmlformats.org/officeDocument/2006/relationships/slideLayout"/><Relationship Id="rId1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</p:spPr>
        <p:txBody>
          <a:bodyPr anchor="b" numCol="1">
            <a:normAutofit/>
          </a:bodyPr>
          <a:lstStyle/>
          <a:p>
            <a:r>
              <a:rPr altLang="pt-BR" b="0" lang="pt-BR" spc="-1" strike="noStrike" sz="21260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dt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</p:spPr>
        <p:txBody>
          <a:bodyPr anchor="ctr" numCol="1"/>
          <a:lstStyle/>
          <a:p>
            <a:endParaRPr altLang="pt-BR" b="0" lang="pt-BR" spc="-1" strike="noStrike" sz="2400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</p:spPr>
        <p:txBody>
          <a:bodyPr anchor="ctr" numCol="1"/>
          <a:lstStyle/>
          <a:p>
            <a:endParaRPr altLang="pt-BR" b="0" lang="pt-BR" spc="-1" strike="noStrike" sz="2400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</p:spPr>
        <p:txBody>
          <a:bodyPr anchor="ctr" numCol="1"/>
          <a:lstStyle/>
          <a:p>
            <a:pPr algn="r">
              <a:lnSpc>
                <a:spcPct val="100000"/>
              </a:lnSpc>
            </a:pPr>
            <a:fld id="{D627DB5C-2DB7-4011-B913-0F00081BCCD9}" type="slidenum">
              <a:rPr altLang="pt-BR" b="0" lang="pt-BR" spc="-1" strike="noStrike" sz="4250">
                <a:solidFill>
                  <a:srgbClr val="888888"/>
                </a:solidFill>
                <a:latin typeface="Calibri"/>
                <a:ea typeface="Calibri"/>
              </a:rPr>
              <a:t>‹nº›</a:t>
            </a:fld>
            <a:endParaRPr altLang="pt-BR" b="0" lang="pt-BR" spc="-1" strike="noStrike" sz="4250">
              <a:latin typeface="Times New Roman"/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altLang="pt-BR" lang="pt-BR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arget="../media/image1.pn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84;p1"/>
          <p:cNvPicPr/>
          <p:nvPr/>
        </p:nvPicPr>
        <p:blipFill>
          <a:blip r:embed="rId2"/>
          <a:stretch/>
        </p:blipFill>
        <p:spPr>
          <a:xfrm>
            <a:off x="-27720" y="102240"/>
            <a:ext cx="32246640" cy="42995520"/>
          </a:xfrm>
          <a:prstGeom prst="rect">
            <a:avLst/>
          </a:prstGeom>
          <a:ln>
            <a:noFill/>
          </a:ln>
        </p:spPr>
      </p:pic>
      <p:sp>
        <p:nvSpPr>
          <p:cNvPr id="41" name="CustomShape 1"/>
          <p:cNvSpPr/>
          <p:nvPr/>
        </p:nvSpPr>
        <p:spPr>
          <a:xfrm>
            <a:off x="2233440" y="7364520"/>
            <a:ext cx="27767520" cy="228528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numCol="1"/>
          <a:lstStyle/>
          <a:p>
            <a:pPr algn="ctr">
              <a:lnSpc>
                <a:spcPct val="100000"/>
              </a:lnSpc>
            </a:pPr>
            <a:r>
              <a:rPr altLang="pt-BR" b="0" lang="pt-BR" spc="-1" strike="noStrike" sz="4800">
                <a:solidFill>
                  <a:srgbClr val="3F3F3F"/>
                </a:solidFill>
                <a:latin typeface="Arial"/>
                <a:ea typeface="Arial"/>
              </a:rPr>
              <a:t>Atenção odontológica domiciliar: levando o cuidado em saúde bucal para dentro de casa</a:t>
            </a:r>
            <a:endParaRPr altLang="pt-BR" b="0" lang="pt-BR" spc="-1" strike="noStrike" sz="4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altLang="pt-BR" b="0" lang="pt-BR" spc="-1" strike="noStrike" sz="4800">
                <a:solidFill>
                  <a:srgbClr val="3F3F3F"/>
                </a:solidFill>
                <a:latin typeface="Arial"/>
                <a:ea typeface="Arial"/>
              </a:rPr>
              <a:t>Autora: EBELING, Ana Paula VerrucK</a:t>
            </a:r>
            <a:endParaRPr altLang="pt-BR" b="0" lang="pt-BR" spc="-1" strike="noStrike" sz="480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altLang="pt-BR" b="0" lang="pt-BR" spc="-1" strike="noStrike" sz="4800">
                <a:solidFill>
                  <a:srgbClr val="3F3F3F"/>
                </a:solidFill>
                <a:latin typeface="Arial"/>
                <a:ea typeface="Arial"/>
              </a:rPr>
              <a:t>Unidade de Saúde Cristal</a:t>
            </a:r>
            <a:endParaRPr altLang="pt-BR" b="0" lang="pt-BR" spc="-1" strike="noStrike" sz="4800">
              <a:latin typeface="Arial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1348200" y="9901440"/>
            <a:ext cx="29537640" cy="1026000"/>
          </a:xfrm>
          <a:prstGeom prst="rect">
            <a:avLst/>
          </a:prstGeom>
          <a:noFill/>
          <a:ln w="25560">
            <a:solidFill>
              <a:srgbClr val="7F464C"/>
            </a:solidFill>
            <a:round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anchor="ctr" numCol="1"/>
          <a:lstStyle/>
          <a:p>
            <a:pPr algn="ctr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000000"/>
                </a:solidFill>
                <a:latin typeface="Arial"/>
                <a:ea typeface="Arial"/>
              </a:rPr>
              <a:t>Apresentação</a:t>
            </a:r>
            <a:endParaRPr altLang="pt-BR" b="0" lang="pt-BR" spc="-1" strike="noStrike" sz="4000">
              <a:latin typeface="Arial"/>
            </a:endParaRPr>
          </a:p>
        </p:txBody>
      </p:sp>
      <p:sp>
        <p:nvSpPr>
          <p:cNvPr id="43" name="CustomShape 3"/>
          <p:cNvSpPr/>
          <p:nvPr/>
        </p:nvSpPr>
        <p:spPr>
          <a:xfrm>
            <a:off x="1348200" y="10474200"/>
            <a:ext cx="29537640" cy="435816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numCol="1"/>
          <a:lstStyle/>
          <a:p>
            <a:pPr algn="just">
              <a:lnSpc>
                <a:spcPct val="100000"/>
              </a:lnSpc>
            </a:pPr>
            <a:br/>
            <a:r>
              <a:rPr altLang="pt-BR" b="0" lang="pt-BR" spc="-1" strike="noStrike" sz="4000">
                <a:solidFill>
                  <a:srgbClr val="3F3F3F"/>
                </a:solidFill>
                <a:latin typeface="Arial"/>
                <a:ea typeface="Arial"/>
              </a:rPr>
              <a:t>A atenção domiciliar odontológica tem grande importância na manutenção do cuidado e é de responsabilidade das equipes de saúde que compõem a atenção básica. Este trabalho trata-se de um relato de experiência acerca das visitas domiciliares realizadas pela Equipe de Saúde Bucal (ESB) da Unidade de Saúde Cristal e a importância disso na garantia da manutenção dos atributos essenciais da APS (acesso, longitudinalidade, integralidade e coordenação do cuidado). </a:t>
            </a:r>
            <a:endParaRPr altLang="pt-BR" b="0" lang="pt-BR" spc="-1" strike="noStrike" sz="4000">
              <a:latin typeface="Arial"/>
            </a:endParaRPr>
          </a:p>
          <a:p>
            <a:pPr algn="just">
              <a:lnSpc>
                <a:spcPct val="100000"/>
              </a:lnSpc>
            </a:pPr>
            <a:br/>
            <a:endParaRPr altLang="pt-BR" b="0" lang="pt-BR" spc="-1" strike="noStrike" sz="4000">
              <a:latin typeface="Arial"/>
            </a:endParaRPr>
          </a:p>
        </p:txBody>
      </p:sp>
      <p:sp>
        <p:nvSpPr>
          <p:cNvPr id="44" name="CustomShape 4"/>
          <p:cNvSpPr/>
          <p:nvPr/>
        </p:nvSpPr>
        <p:spPr>
          <a:xfrm>
            <a:off x="1348200" y="13873680"/>
            <a:ext cx="29537640" cy="1095840"/>
          </a:xfrm>
          <a:prstGeom prst="rect">
            <a:avLst/>
          </a:prstGeom>
          <a:noFill/>
          <a:ln w="25560">
            <a:solidFill>
              <a:srgbClr val="773B42"/>
            </a:solidFill>
            <a:round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anchor="ctr" numCol="1"/>
          <a:lstStyle/>
          <a:p>
            <a:pPr algn="ctr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000000"/>
                </a:solidFill>
                <a:latin typeface="Arial"/>
                <a:ea typeface="Arial"/>
              </a:rPr>
              <a:t>Objetivo</a:t>
            </a:r>
            <a:endParaRPr altLang="pt-BR" b="0" lang="pt-BR" spc="-1" strike="noStrike" sz="4000">
              <a:latin typeface="Arial"/>
            </a:endParaRPr>
          </a:p>
        </p:txBody>
      </p:sp>
      <p:sp>
        <p:nvSpPr>
          <p:cNvPr id="45" name="CustomShape 5"/>
          <p:cNvSpPr/>
          <p:nvPr/>
        </p:nvSpPr>
        <p:spPr>
          <a:xfrm>
            <a:off x="1369800" y="15342480"/>
            <a:ext cx="29537640" cy="320004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numCol="1"/>
          <a:lstStyle/>
          <a:p>
            <a:pPr algn="just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3F3F3F"/>
                </a:solidFill>
                <a:latin typeface="Arial"/>
                <a:ea typeface="Arial"/>
              </a:rPr>
              <a:t>Ao observarmos os usuários beneficiados pela atenção domiciliar e a evolução clínica dos pacientes entendemos a importância de levar o cuidado ao domicílio. Este trabalho visa apresentar a importância da atenção domiciliar odontológica no contexto da Atenção Primária tomando como base as experiências dos atendimentos domiciliares realizados pela ESB da Unidade de Saúde Cristal.</a:t>
            </a:r>
            <a:br/>
            <a:endParaRPr altLang="pt-BR" b="0" lang="pt-BR" spc="-1" strike="noStrike" sz="4000">
              <a:latin typeface="Arial"/>
            </a:endParaRPr>
          </a:p>
        </p:txBody>
      </p:sp>
      <p:sp>
        <p:nvSpPr>
          <p:cNvPr id="46" name="CustomShape 6"/>
          <p:cNvSpPr/>
          <p:nvPr/>
        </p:nvSpPr>
        <p:spPr>
          <a:xfrm>
            <a:off x="1628577" y="18064067"/>
            <a:ext cx="29537597" cy="1143000"/>
          </a:xfrm>
          <a:prstGeom prst="rect">
            <a:avLst/>
          </a:prstGeom>
          <a:noFill/>
          <a:ln w="25560">
            <a:solidFill>
              <a:srgbClr val="773B42"/>
            </a:solidFill>
            <a:round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anchor="ctr" numCol="1"/>
          <a:lstStyle/>
          <a:p>
            <a:pPr algn="ctr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000000"/>
                </a:solidFill>
                <a:latin typeface="Arial"/>
                <a:ea typeface="Arial"/>
              </a:rPr>
              <a:t>Desenvolvimento</a:t>
            </a:r>
            <a:endParaRPr altLang="pt-BR" b="0" lang="pt-BR" spc="-1" strike="noStrike" sz="4000">
              <a:latin typeface="Arial"/>
            </a:endParaRPr>
          </a:p>
        </p:txBody>
      </p:sp>
      <p:sp>
        <p:nvSpPr>
          <p:cNvPr id="47" name="CustomShape 7"/>
          <p:cNvSpPr/>
          <p:nvPr/>
        </p:nvSpPr>
        <p:spPr>
          <a:xfrm>
            <a:off x="1348200" y="19364040"/>
            <a:ext cx="29537640" cy="728388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numCol="1"/>
          <a:lstStyle/>
          <a:p>
            <a:pPr algn="just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3F3F3F"/>
                </a:solidFill>
                <a:latin typeface="Arial"/>
                <a:ea typeface="Arial"/>
              </a:rPr>
              <a:t>A atenção domiciliar odontológica visa levar o cuidado em saúde bucal a pacientes restritos ao leito ou ao domicílio, e também a seus cuidadores. Ela é de fundamental importância na manutenção dos atributos essenciais da APS (acesso, longitudinalidade, integralidade e coordenação do cuidado). De acordo com a Portaria 963 (2013), a atenção domiciliar é definida como “uma nova modalidade de atenção à saúde, substitutiva ou complementar às já existentes, caracterizada por um conjunto de ações de promoção à saúde, prevenção e tratamento de doenças e reabilitação prestadas em domicílio, com garantia de continuidade de cuidados e integrada às redes de atenção à saúde”. Após a retomada das visitas domiciliares de forma mais intensa, foram solicitadas avaliações em pacientes acamados ou restritos ao leito. A necessidade é identificada através dos ACS. A equipe de saúde bucal se desloca, acompanhada dos ACS, de forma a avaliar o usuário, bem como seus cuidadores, em periodicidade definida pela ESB</a:t>
            </a:r>
            <a:r>
              <a:rPr altLang="pt-BR" b="0" lang="pt-BR" spc="-1" strike="noStrike" sz="4400">
                <a:solidFill>
                  <a:srgbClr val="3F3F3F"/>
                </a:solidFill>
                <a:latin typeface="Arial"/>
                <a:ea typeface="Arial"/>
              </a:rPr>
              <a:t>. </a:t>
            </a:r>
            <a:endParaRPr altLang="pt-BR" b="0" lang="pt-BR" spc="-1" strike="noStrike" sz="4400">
              <a:latin typeface="Arial"/>
            </a:endParaRPr>
          </a:p>
          <a:p>
            <a:pPr>
              <a:lnSpc>
                <a:spcPct val="100000"/>
              </a:lnSpc>
            </a:pPr>
            <a:br/>
            <a:endParaRPr altLang="pt-BR" b="0" lang="pt-BR" spc="-1" strike="noStrike" sz="4400">
              <a:latin typeface="Arial"/>
            </a:endParaRPr>
          </a:p>
        </p:txBody>
      </p:sp>
      <p:sp>
        <p:nvSpPr>
          <p:cNvPr id="48" name="CustomShape 8"/>
          <p:cNvSpPr/>
          <p:nvPr/>
        </p:nvSpPr>
        <p:spPr>
          <a:xfrm>
            <a:off x="1369800" y="25258320"/>
            <a:ext cx="29537640" cy="960120"/>
          </a:xfrm>
          <a:prstGeom prst="rect">
            <a:avLst/>
          </a:prstGeom>
          <a:noFill/>
          <a:ln w="25560">
            <a:solidFill>
              <a:srgbClr val="773B42"/>
            </a:solidFill>
            <a:round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anchor="ctr" numCol="1"/>
          <a:lstStyle/>
          <a:p>
            <a:pPr algn="ctr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000000"/>
                </a:solidFill>
                <a:latin typeface="Arial"/>
                <a:ea typeface="Arial"/>
              </a:rPr>
              <a:t>Resultados</a:t>
            </a:r>
            <a:endParaRPr altLang="pt-BR" b="0" lang="pt-BR" spc="-1" strike="noStrike" sz="4000">
              <a:latin typeface="Arial"/>
            </a:endParaRPr>
          </a:p>
        </p:txBody>
      </p:sp>
      <p:sp>
        <p:nvSpPr>
          <p:cNvPr id="49" name="CustomShape 9"/>
          <p:cNvSpPr/>
          <p:nvPr/>
        </p:nvSpPr>
        <p:spPr>
          <a:xfrm>
            <a:off x="1326600" y="26498880"/>
            <a:ext cx="29537640" cy="984348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numCol="1"/>
          <a:lstStyle/>
          <a:p>
            <a:pPr algn="just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3F3F3F"/>
                </a:solidFill>
                <a:latin typeface="Arial"/>
                <a:ea typeface="Arial"/>
              </a:rPr>
              <a:t>Paciente do sexo masculino, 46 anos, restrito a domicilio, cadeirante, dependente de cuidadora, necessitava de atendimento odontológico. A Equipe de Odontologia  da Unidade de Saúde Cristal realizou visita domiciliar acompanhada de Agente Comunitária de Saúde (ACS), onde foi feito exame clínico e orientação de higiene bucal para familiar. Foi constatado em exame clínico que paciente necessitaria de limpeza odontológica e extrações.</a:t>
            </a:r>
            <a:endParaRPr altLang="pt-BR" b="0" lang="pt-BR" spc="-1" strike="noStrike" sz="400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3F3F3F"/>
                </a:solidFill>
                <a:latin typeface="Arial"/>
                <a:ea typeface="Arial"/>
              </a:rPr>
              <a:t>Retornamos no domicílio 15 dias após a primeira visita, iniciamos o procedimento de remoção de cálculo dentário. Levamos da unidade curetas periodontais, gaze, espelho, sonda e também escova, fio, dentifrício e Clorexidina 0,12% para fornecer ao paciente. Foram feitas 3 visitas domiciliares com 15 dias de intervalo entre elas, realizamos o mesmo procedimento de remoção de cálculo em todas as visitas, sempre reforçando a importância da higiene bucal com a cuidadora.</a:t>
            </a:r>
            <a:endParaRPr altLang="pt-BR" b="0" lang="pt-BR" spc="-1" strike="noStrike" sz="400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3F3F3F"/>
                </a:solidFill>
                <a:latin typeface="Arial"/>
                <a:ea typeface="Arial"/>
              </a:rPr>
              <a:t>Após remoção de cálculo percebeu-se a necessidade de exodontia de restos radiculares retidos dos molares inferiores, local infeccionado, drenando secreção purulenta, foi prescrito uso de Amoxicilina 500mg por 7 dias. Caso foi discutido com médico da unidade pois paciente apresentava edema nos pés, conversamos com a familiar sobre a  possibilidade e condições financeiras de levar o paciente para fazer exames de sangue de rotina ou coleta domiciliar, para posteriormente encaminhamento do paciente para o Centro de Especialidade Odontológica para realizar as exodontias.</a:t>
            </a:r>
            <a:endParaRPr altLang="pt-BR" b="0" lang="pt-BR" spc="-1" strike="noStrike" sz="4000">
              <a:latin typeface="Arial"/>
            </a:endParaRPr>
          </a:p>
          <a:p>
            <a:pPr>
              <a:lnSpc>
                <a:spcPct val="100000"/>
              </a:lnSpc>
            </a:pPr>
            <a:br/>
            <a:br/>
            <a:endParaRPr altLang="pt-BR" b="0" lang="pt-BR" spc="-1" strike="noStrike" sz="4000">
              <a:latin typeface="Arial"/>
            </a:endParaRPr>
          </a:p>
        </p:txBody>
      </p:sp>
      <p:sp>
        <p:nvSpPr>
          <p:cNvPr id="50" name="CustomShape 10"/>
          <p:cNvSpPr/>
          <p:nvPr/>
        </p:nvSpPr>
        <p:spPr>
          <a:xfrm>
            <a:off x="1369800" y="34778520"/>
            <a:ext cx="29537640" cy="960120"/>
          </a:xfrm>
          <a:prstGeom prst="rect">
            <a:avLst/>
          </a:prstGeom>
          <a:noFill/>
          <a:ln w="25560">
            <a:solidFill>
              <a:srgbClr val="773B42"/>
            </a:solidFill>
            <a:round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anchor="ctr" numCol="1"/>
          <a:lstStyle/>
          <a:p>
            <a:pPr algn="ctr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000000"/>
                </a:solidFill>
                <a:latin typeface="Arial"/>
                <a:ea typeface="Arial"/>
              </a:rPr>
              <a:t>Conclusão</a:t>
            </a:r>
            <a:endParaRPr altLang="pt-BR" b="0" lang="pt-BR" spc="-1" strike="noStrike" sz="4000">
              <a:latin typeface="Arial"/>
            </a:endParaRPr>
          </a:p>
        </p:txBody>
      </p:sp>
      <p:sp>
        <p:nvSpPr>
          <p:cNvPr id="51" name="CustomShape 11"/>
          <p:cNvSpPr/>
          <p:nvPr/>
        </p:nvSpPr>
        <p:spPr>
          <a:xfrm>
            <a:off x="1369800" y="36047160"/>
            <a:ext cx="29537640" cy="4358160"/>
          </a:xfrm>
          <a:prstGeom prst="rect">
            <a:avLst/>
          </a:prstGeom>
          <a:noFill/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/>
        </p:style>
        <p:txBody>
          <a:bodyPr numCol="1"/>
          <a:lstStyle/>
          <a:p>
            <a:pPr algn="just">
              <a:lnSpc>
                <a:spcPct val="100000"/>
              </a:lnSpc>
            </a:pPr>
            <a:r>
              <a:rPr altLang="pt-BR" b="0" lang="pt-BR" spc="-1" strike="noStrike" sz="4000">
                <a:solidFill>
                  <a:srgbClr val="3F3F3F"/>
                </a:solidFill>
                <a:latin typeface="Arial"/>
                <a:ea typeface="Arial"/>
              </a:rPr>
              <a:t>As visitas domiciliares e o cuidado em domicílio devem ser práticas de rotina das equipes de saúde bucal para possibilitar acesso a políticas públicas de saúde aos indivíduos e famílias que tenham dificuldade de acessar os serviços, visando a atenção integral do sujeito. Há grandes desafios na inclusão das ações preventivas e coletivas no ambiente domiciliar. As práticas de atenção em saúde bucal na atenção básica devem se transformar pois ainda seguem um modelo curativista, as visitas e cuidados domiciliares possibilitam que ocorra mudança no processo de trabalho da equipe de saúde bucal que tem essa prática como rotina.  </a:t>
            </a:r>
            <a:br/>
            <a:br/>
            <a:endParaRPr altLang="pt-BR" b="0" lang="pt-BR" spc="-1" strike="noStrike" sz="4000">
              <a:latin typeface="Arial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Words>693</Words>
  <Paragraphs>18</Paragraphs>
  <Slides>1</Slides>
  <Notes>0</Notes>
  <TotalTime>1</TotalTime>
  <HiddenSlides>0</HiddenSlides>
  <MMClips>0</MMClips>
  <ScaleCrop>false</ScaleCrop>
  <HeadingPairs>
    <vt:vector baseType="variant" size="6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baseType="lpstr" size="5">
      <vt:lpstr>Arial</vt:lpstr>
      <vt:lpstr>Calibri</vt:lpstr>
      <vt:lpstr>Times New Roman</vt:lpstr>
      <vt:lpstr>Office Theme</vt:lpstr>
      <vt:lpstr>Apresentação do PowerPoint</vt:lpstr>
    </vt:vector>
  </TitlesOfParts>
  <LinksUpToDate>false</LinksUpToDate>
  <SharedDoc>false</SharedDoc>
  <HyperlinksChanged>false</HyperlinksChanged>
  <Application>Microsoft Office PowerPoint</Application>
  <AppVersion>16.0000</AppVersion>
  <PresentationFormat>Personalizar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2021-12-01T13:54:12Z</dcterms:created>
  <dc:creator>Joice Domingues Callai de Souza</dc:creator>
  <dc:description/>
  <dc:language>pt-BR</dc:language>
  <cp:lastModifiedBy>Eliana Rustick Migowsk</cp:lastModifiedBy>
  <dcterms:modified xsi:type="dcterms:W3CDTF">2021-12-10T16:41:43Z</dcterms:modified>
  <cp:revision>1</cp:revision>
  <dc:subject/>
  <dc:title>Apresentação do PowerPoint</dc:title>
</cp:coreProperties>
</file>