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32399288" cy="43200638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" d="100"/>
          <a:sy n="10" d="100"/>
        </p:scale>
        <p:origin x="2436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2430000" y="7070040"/>
            <a:ext cx="27538200" cy="15039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1619640" y="10108800"/>
            <a:ext cx="29158560" cy="11951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1619640" y="23195880"/>
            <a:ext cx="29158560" cy="11951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2430000" y="7070040"/>
            <a:ext cx="27538200" cy="15039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1619640" y="10108800"/>
            <a:ext cx="14229360" cy="11951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16560720" y="10108800"/>
            <a:ext cx="14229360" cy="11951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16560720" y="23195880"/>
            <a:ext cx="14229360" cy="11951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1619640" y="23195880"/>
            <a:ext cx="14229360" cy="11951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2430000" y="7070040"/>
            <a:ext cx="27538200" cy="15039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1619640" y="10108800"/>
            <a:ext cx="9388800" cy="11951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11478240" y="10108800"/>
            <a:ext cx="9388800" cy="11951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21336840" y="10108800"/>
            <a:ext cx="9388800" cy="11951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21336840" y="23195880"/>
            <a:ext cx="9388800" cy="11951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11478240" y="23195880"/>
            <a:ext cx="9388800" cy="11951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1619640" y="23195880"/>
            <a:ext cx="9388800" cy="11951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2430000" y="7070040"/>
            <a:ext cx="27538200" cy="15039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1619640" y="10108800"/>
            <a:ext cx="29158560" cy="25055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2430000" y="7070040"/>
            <a:ext cx="27538200" cy="15039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1619640" y="10108800"/>
            <a:ext cx="29158560" cy="25055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2430000" y="7070040"/>
            <a:ext cx="27538200" cy="15039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1619640" y="10108800"/>
            <a:ext cx="14229360" cy="25055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16560720" y="10108800"/>
            <a:ext cx="14229360" cy="25055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2430000" y="7070040"/>
            <a:ext cx="27538200" cy="15039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2430000" y="7070040"/>
            <a:ext cx="27538200" cy="69712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2430000" y="7070040"/>
            <a:ext cx="27538200" cy="15039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1619640" y="10108800"/>
            <a:ext cx="14229360" cy="11951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1619640" y="23195880"/>
            <a:ext cx="14229360" cy="11951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16560720" y="10108800"/>
            <a:ext cx="14229360" cy="25055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2430000" y="7070040"/>
            <a:ext cx="27538200" cy="15039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1619640" y="10108800"/>
            <a:ext cx="14229360" cy="25055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16560720" y="10108800"/>
            <a:ext cx="14229360" cy="11951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16560720" y="23195880"/>
            <a:ext cx="14229360" cy="11951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2430000" y="7070040"/>
            <a:ext cx="27538200" cy="15039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1619640" y="10108800"/>
            <a:ext cx="14229360" cy="11951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16560720" y="10108800"/>
            <a:ext cx="14229360" cy="11951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1619640" y="23195880"/>
            <a:ext cx="29158560" cy="11951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2430000" y="7070040"/>
            <a:ext cx="27538200" cy="150390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pt-BR" sz="1800" b="0" strike="noStrike" spc="-1">
                <a:latin typeface="Arial"/>
              </a:rPr>
              <a:t>Clique para editar o formato do texto do título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1619640" y="10108800"/>
            <a:ext cx="29158560" cy="25055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84;p1"/>
          <p:cNvPicPr/>
          <p:nvPr/>
        </p:nvPicPr>
        <p:blipFill>
          <a:blip r:embed="rId2"/>
          <a:stretch/>
        </p:blipFill>
        <p:spPr>
          <a:xfrm>
            <a:off x="-62280" y="0"/>
            <a:ext cx="32245920" cy="43631640"/>
          </a:xfrm>
          <a:prstGeom prst="rect">
            <a:avLst/>
          </a:prstGeom>
          <a:ln>
            <a:noFill/>
          </a:ln>
        </p:spPr>
      </p:pic>
      <p:sp>
        <p:nvSpPr>
          <p:cNvPr id="39" name="CustomShape 1"/>
          <p:cNvSpPr/>
          <p:nvPr/>
        </p:nvSpPr>
        <p:spPr>
          <a:xfrm>
            <a:off x="0" y="8640000"/>
            <a:ext cx="32318640" cy="2814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4000" b="1" strike="noStrike" spc="-1">
                <a:solidFill>
                  <a:srgbClr val="000000"/>
                </a:solidFill>
                <a:latin typeface="Arial-BoldMT"/>
                <a:ea typeface="Arial-BoldMT"/>
              </a:rPr>
              <a:t>VIVENCIANDO A IMPORTÂNCIA E AS DIFICULDADES DO TRABALHO DOS  AGENTES COMUNITÁRIOS DE SAÚDE</a:t>
            </a:r>
            <a:endParaRPr lang="pt-BR" sz="4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BR" sz="4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3600" b="1" strike="noStrike" spc="-1">
                <a:solidFill>
                  <a:srgbClr val="000000"/>
                </a:solidFill>
                <a:latin typeface="Arial-BoldMT"/>
                <a:ea typeface="Arial-BoldMT"/>
              </a:rPr>
              <a:t>Adriana R. Miranda, Luana C. De Farias, Margarete M. Mendes, Marina  O. Rodrigues, Nicole  A. B. Silva</a:t>
            </a:r>
            <a:endParaRPr lang="pt-BR" sz="3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BR" sz="3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3600" b="1" strike="noStrike" spc="-1">
                <a:solidFill>
                  <a:srgbClr val="000000"/>
                </a:solidFill>
                <a:latin typeface="Arial-BoldMT"/>
                <a:ea typeface="Arial-BoldMT"/>
              </a:rPr>
              <a:t>US CRISTAL</a:t>
            </a:r>
            <a:r>
              <a:rPr lang="pt-BR" sz="2200" b="0" strike="noStrike" spc="-1">
                <a:solidFill>
                  <a:srgbClr val="000000"/>
                </a:solidFill>
                <a:latin typeface="Arial"/>
                <a:ea typeface="Arial-BoldMT"/>
              </a:rPr>
              <a:t>      </a:t>
            </a:r>
            <a:endParaRPr lang="pt-BR" sz="2200" b="0" strike="noStrike" spc="-1">
              <a:latin typeface="Arial"/>
            </a:endParaRPr>
          </a:p>
        </p:txBody>
      </p:sp>
      <p:sp>
        <p:nvSpPr>
          <p:cNvPr id="40" name="CustomShape 2"/>
          <p:cNvSpPr/>
          <p:nvPr/>
        </p:nvSpPr>
        <p:spPr>
          <a:xfrm>
            <a:off x="1907640" y="11448000"/>
            <a:ext cx="28583640" cy="462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 lang="pt-BR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4000" b="1" strike="noStrike" spc="-1">
                <a:latin typeface="ArialMT"/>
                <a:ea typeface="ArialMT"/>
              </a:rPr>
              <a:t>APRESENTAÇÃO</a:t>
            </a:r>
            <a:endParaRPr lang="pt-BR" sz="4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4000" b="0" strike="noStrike" spc="-1">
                <a:latin typeface="ArialMT"/>
                <a:ea typeface="ArialMT"/>
              </a:rPr>
              <a:t>Temos orgulho de atuarmos como Agentes Comunitários de Saúde (ACS) e porta de entrada do SUS para o atendimento na Atenção Primária (APS), mapeamento e realizando cadastramento dos dados demográficos e sociais e assim contribuindo para melhoria da qualidade de vida das pessoas. A presença dos ACS qualifica os principais indicadores da APS e, sem a presença dos mesmos ou ainda com quadro reduzido não é possível mantermos a dinâmica de cobertura ideal de acompanhamento cotidiano das famílias no território.</a:t>
            </a:r>
            <a:endParaRPr lang="pt-BR" sz="4000" b="0" strike="noStrike" spc="-1">
              <a:latin typeface="Arial"/>
            </a:endParaRPr>
          </a:p>
        </p:txBody>
      </p:sp>
      <p:sp>
        <p:nvSpPr>
          <p:cNvPr id="41" name="CustomShape 3"/>
          <p:cNvSpPr/>
          <p:nvPr/>
        </p:nvSpPr>
        <p:spPr>
          <a:xfrm>
            <a:off x="2015640" y="17370720"/>
            <a:ext cx="28367640" cy="2140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4000" b="1" strike="noStrike" spc="-1">
                <a:latin typeface="ArialMT"/>
              </a:rPr>
              <a:t>OBJETIVO</a:t>
            </a:r>
            <a:endParaRPr lang="pt-BR" sz="4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4000" b="0" strike="noStrike" spc="-1">
                <a:latin typeface="ArialMT"/>
              </a:rPr>
              <a:t>Mostrar através de relatos a importância e as dificuldades dos agentes comunitários de saúde na vigilância do território e na continuidade do cuidado.</a:t>
            </a:r>
            <a:endParaRPr lang="pt-BR" sz="4000" b="0" strike="noStrike" spc="-1">
              <a:latin typeface="Arial"/>
            </a:endParaRPr>
          </a:p>
        </p:txBody>
      </p:sp>
      <p:pic>
        <p:nvPicPr>
          <p:cNvPr id="42" name="Imagem 41"/>
          <p:cNvPicPr/>
          <p:nvPr/>
        </p:nvPicPr>
        <p:blipFill>
          <a:blip r:embed="rId3"/>
          <a:stretch/>
        </p:blipFill>
        <p:spPr>
          <a:xfrm>
            <a:off x="21240000" y="29448000"/>
            <a:ext cx="11078640" cy="13823640"/>
          </a:xfrm>
          <a:prstGeom prst="rect">
            <a:avLst/>
          </a:prstGeom>
          <a:ln>
            <a:noFill/>
          </a:ln>
        </p:spPr>
      </p:pic>
      <p:pic>
        <p:nvPicPr>
          <p:cNvPr id="43" name="Imagem 42"/>
          <p:cNvPicPr/>
          <p:nvPr/>
        </p:nvPicPr>
        <p:blipFill>
          <a:blip r:embed="rId4"/>
          <a:stretch/>
        </p:blipFill>
        <p:spPr>
          <a:xfrm>
            <a:off x="21240000" y="19872000"/>
            <a:ext cx="11078640" cy="9791640"/>
          </a:xfrm>
          <a:prstGeom prst="rect">
            <a:avLst/>
          </a:prstGeom>
          <a:ln>
            <a:noFill/>
          </a:ln>
        </p:spPr>
      </p:pic>
      <p:pic>
        <p:nvPicPr>
          <p:cNvPr id="44" name="Imagem 43"/>
          <p:cNvPicPr/>
          <p:nvPr/>
        </p:nvPicPr>
        <p:blipFill>
          <a:blip r:embed="rId5"/>
          <a:stretch/>
        </p:blipFill>
        <p:spPr>
          <a:xfrm>
            <a:off x="58680" y="20016000"/>
            <a:ext cx="11100960" cy="9545400"/>
          </a:xfrm>
          <a:prstGeom prst="rect">
            <a:avLst/>
          </a:prstGeom>
          <a:ln>
            <a:noFill/>
          </a:ln>
        </p:spPr>
      </p:pic>
      <p:pic>
        <p:nvPicPr>
          <p:cNvPr id="45" name="Imagem 44"/>
          <p:cNvPicPr/>
          <p:nvPr/>
        </p:nvPicPr>
        <p:blipFill>
          <a:blip r:embed="rId6"/>
          <a:stretch/>
        </p:blipFill>
        <p:spPr>
          <a:xfrm>
            <a:off x="58680" y="29592000"/>
            <a:ext cx="11230920" cy="13679640"/>
          </a:xfrm>
          <a:prstGeom prst="rect">
            <a:avLst/>
          </a:prstGeom>
          <a:ln>
            <a:noFill/>
          </a:ln>
        </p:spPr>
      </p:pic>
      <p:pic>
        <p:nvPicPr>
          <p:cNvPr id="46" name="Imagem 45"/>
          <p:cNvPicPr/>
          <p:nvPr/>
        </p:nvPicPr>
        <p:blipFill>
          <a:blip r:embed="rId7"/>
          <a:stretch/>
        </p:blipFill>
        <p:spPr>
          <a:xfrm>
            <a:off x="11289960" y="29664000"/>
            <a:ext cx="9881280" cy="9719640"/>
          </a:xfrm>
          <a:prstGeom prst="rect">
            <a:avLst/>
          </a:prstGeom>
          <a:ln>
            <a:noFill/>
          </a:ln>
        </p:spPr>
      </p:pic>
      <p:pic>
        <p:nvPicPr>
          <p:cNvPr id="47" name="Imagem 46"/>
          <p:cNvPicPr/>
          <p:nvPr/>
        </p:nvPicPr>
        <p:blipFill>
          <a:blip r:embed="rId8"/>
          <a:stretch/>
        </p:blipFill>
        <p:spPr>
          <a:xfrm>
            <a:off x="11178360" y="20040480"/>
            <a:ext cx="10061280" cy="9623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Words>155</Words>
  <Application>Microsoft Office PowerPoint</Application>
  <PresentationFormat>Personalizar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Arial</vt:lpstr>
      <vt:lpstr>Arial-BoldMT</vt:lpstr>
      <vt:lpstr>ArialMT</vt:lpstr>
      <vt:lpstr>Symbol</vt:lpstr>
      <vt:lpstr>Wingdings</vt:lpstr>
      <vt:lpstr>Office Theme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/>
  <dc:creator>Joice Domingues Callai de Souza</dc:creator>
  <dc:description/>
  <cp:lastModifiedBy>Eliana Rustick Migowsk</cp:lastModifiedBy>
  <cp:revision>5</cp:revision>
  <dcterms:created xsi:type="dcterms:W3CDTF">2021-12-01T13:54:12Z</dcterms:created>
  <dcterms:modified xsi:type="dcterms:W3CDTF">2021-12-10T16:45:34Z</dcterms:modified>
  <dc:language>pt-BR</dc:language>
</cp:coreProperties>
</file>